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57" r:id="rId2"/>
    <p:sldId id="263" r:id="rId3"/>
    <p:sldId id="264" r:id="rId4"/>
    <p:sldId id="265" r:id="rId5"/>
    <p:sldId id="266" r:id="rId6"/>
    <p:sldId id="258" r:id="rId7"/>
    <p:sldId id="259" r:id="rId8"/>
    <p:sldId id="260" r:id="rId9"/>
    <p:sldId id="261" r:id="rId10"/>
    <p:sldId id="262" r:id="rId11"/>
    <p:sldId id="267" r:id="rId12"/>
    <p:sldId id="268" r:id="rId13"/>
    <p:sldId id="269" r:id="rId14"/>
    <p:sldId id="270" r:id="rId15"/>
    <p:sldId id="282" r:id="rId16"/>
    <p:sldId id="283" r:id="rId17"/>
    <p:sldId id="284" r:id="rId18"/>
    <p:sldId id="288" r:id="rId19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17" autoAdjust="0"/>
    <p:restoredTop sz="94660"/>
  </p:normalViewPr>
  <p:slideViewPr>
    <p:cSldViewPr>
      <p:cViewPr>
        <p:scale>
          <a:sx n="75" d="100"/>
          <a:sy n="75" d="100"/>
        </p:scale>
        <p:origin x="-100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8E49F115-3BA9-44AE-A379-7DD1608839CD}" type="datetimeFigureOut">
              <a:rPr lang="ru-RU"/>
              <a:pPr/>
              <a:t>20.02.2016</a:t>
            </a:fld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956"/>
            <a:ext cx="5486400" cy="44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A12D8FF-D657-459E-AE6D-91ED8F03D4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153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C7136-7CB9-4478-8313-2027EB1314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717CF-46FF-4B1F-991F-0C56AD2CD3A8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274C1-4462-4C9F-B551-18C3A550E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122D1-5936-43C9-BA17-D4185DC2C45E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F3444-EEC6-4BF6-B44A-CFA2571D4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79331-1C74-45AC-846B-7A4650E0A6D1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4FDB6-85BC-49B7-B38E-AC3A5EBFC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0437B-3839-449F-98F7-EE1E9BF063D9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15A3-689A-405A-818C-9BAAC2BFC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BD68-D382-4F2B-9CBB-64394B24CDF6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023D4-0760-457D-BFFC-1A8310064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2A6D7-0A78-4C6D-ADB5-2FDEF5CC691E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14774-CA24-4C8B-BFFA-9BA41EE8A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A61E6-1EAD-47AF-A8E2-AFA0BC2E60B5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85D54-22AB-49A0-B67D-342F0397B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27BD1-76FE-4CAD-83BA-F8B81588AE36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D74CF-48AE-448B-A8F9-58CCA0CD9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2EDFA-69A0-4B22-928F-C434E87F7065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1F33B-0F96-4114-A690-A3A8958E7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7FC1F-BD67-4041-81F2-B52DD3F87D97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2D549-38FB-4BD2-BCF8-B5DA167A8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969B4-8A54-4B9B-8BD9-54869B12A002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7811A3-D94E-447F-AA2D-734FB0EEC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B7B9DE-DD1E-412C-AC22-0BB8C355BC14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7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ustomShape 1"/>
          <p:cNvSpPr>
            <a:spLocks noChangeArrowheads="1"/>
          </p:cNvSpPr>
          <p:nvPr/>
        </p:nvSpPr>
        <p:spPr bwMode="auto">
          <a:xfrm>
            <a:off x="468313" y="-25400"/>
            <a:ext cx="807402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ru-RU" sz="2800" b="1">
                <a:solidFill>
                  <a:srgbClr val="FF0000"/>
                </a:solidFill>
                <a:latin typeface="Cambria" pitchFamily="18" charset="0"/>
              </a:rPr>
              <a:t>Педагогическая лаборатория заместителя директора образовательного учреждения: мониторинг профессиональной компетентности учителя инновационной школы</a:t>
            </a:r>
            <a:endParaRPr lang="ru-RU">
              <a:latin typeface="Calibri" pitchFamily="34" charset="0"/>
            </a:endParaRPr>
          </a:p>
        </p:txBody>
      </p:sp>
      <p:sp>
        <p:nvSpPr>
          <p:cNvPr id="14338" name="CustomShape 2"/>
          <p:cNvSpPr>
            <a:spLocks noChangeArrowheads="1"/>
          </p:cNvSpPr>
          <p:nvPr/>
        </p:nvSpPr>
        <p:spPr bwMode="auto">
          <a:xfrm>
            <a:off x="684213" y="5157788"/>
            <a:ext cx="646271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Кузнецова В.И., тьютор по инновационной работе Вахитовского и Приволжского районов г. Казани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ru-RU" sz="4000" dirty="0">
                <a:solidFill>
                  <a:srgbClr val="675E47"/>
                </a:solidFill>
                <a:latin typeface="Cambria" pitchFamily="18" charset="0"/>
              </a:rPr>
              <a:t>Таким образом, проведение мониторинга дает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3554" name="CustomShape 2"/>
          <p:cNvSpPr>
            <a:spLocks noChangeArrowheads="1"/>
          </p:cNvSpPr>
          <p:nvPr/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400" b="1" dirty="0">
                <a:solidFill>
                  <a:srgbClr val="000000"/>
                </a:solidFill>
                <a:latin typeface="Calibri" pitchFamily="34" charset="0"/>
              </a:rPr>
              <a:t>изучение и оценка уровня профессиональной подготовленности и компетентности педагогов;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400" b="1" dirty="0">
                <a:solidFill>
                  <a:srgbClr val="000000"/>
                </a:solidFill>
                <a:latin typeface="Calibri" pitchFamily="34" charset="0"/>
              </a:rPr>
              <a:t>получение достоверной и объективной информации об условиях, организации, содержании и результатах учебно-воспитательного процесса в ОУ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400" b="1" dirty="0">
                <a:solidFill>
                  <a:srgbClr val="000000"/>
                </a:solidFill>
                <a:latin typeface="Calibri" pitchFamily="34" charset="0"/>
              </a:rPr>
              <a:t>своевременное выявление негативных изменений в результатах педагогического воздействия и вызвавших их факторов для определения путей корректирования учебного процесса;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400" b="1" dirty="0">
                <a:solidFill>
                  <a:srgbClr val="000000"/>
                </a:solidFill>
                <a:latin typeface="Calibri" pitchFamily="34" charset="0"/>
              </a:rPr>
              <a:t>своевременное отслеживание положительных результатов в работе педагогов с целью дальнейшего обобщения их педагогического опыта и стимулирования.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Педагогический мониторинг – инструмент управления учебно-воспитательным процессом.</a:t>
            </a:r>
            <a:br>
              <a:rPr lang="ru-RU" sz="2400" b="1" i="1" dirty="0" smtClean="0">
                <a:solidFill>
                  <a:schemeClr val="tx1"/>
                </a:solidFill>
              </a:rPr>
            </a:br>
            <a:r>
              <a:rPr lang="ru-RU" sz="4200" b="1" i="1" dirty="0" smtClean="0"/>
              <a:t> 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b="1" i="1" dirty="0" smtClean="0"/>
              <a:t>Система  </a:t>
            </a:r>
            <a:r>
              <a:rPr lang="ru-RU" b="1" i="1" dirty="0" err="1" smtClean="0"/>
              <a:t>внутришкольного</a:t>
            </a:r>
            <a:r>
              <a:rPr lang="ru-RU" b="1" i="1" dirty="0" smtClean="0"/>
              <a:t> педагогического мониторинга представляет комплексную  аналитическую систему по следующим направлениям</a:t>
            </a:r>
          </a:p>
          <a:p>
            <a:r>
              <a:rPr lang="ru-RU" b="1" i="1" dirty="0" smtClean="0"/>
              <a:t>1.      Диагностика качества образования.</a:t>
            </a:r>
          </a:p>
          <a:p>
            <a:r>
              <a:rPr lang="ru-RU" b="1" i="1" dirty="0" smtClean="0"/>
              <a:t>2.      Анализ социальных условий.</a:t>
            </a:r>
          </a:p>
          <a:p>
            <a:r>
              <a:rPr lang="ru-RU" b="1" i="1" dirty="0" smtClean="0"/>
              <a:t>3.      Анализ содержания образования.</a:t>
            </a:r>
          </a:p>
          <a:p>
            <a:r>
              <a:rPr lang="ru-RU" b="1" i="1" dirty="0" smtClean="0"/>
              <a:t>4.      Психодиагностика</a:t>
            </a:r>
          </a:p>
          <a:p>
            <a:r>
              <a:rPr lang="ru-RU" b="1" i="1" dirty="0" smtClean="0"/>
              <a:t>5.      Анализ педагогической культуры учителя.</a:t>
            </a:r>
          </a:p>
          <a:p>
            <a:r>
              <a:rPr lang="ru-RU" b="1" i="1" dirty="0" smtClean="0"/>
              <a:t>6.      Медицинская диагностика.</a:t>
            </a:r>
          </a:p>
          <a:p>
            <a:r>
              <a:rPr lang="ru-RU" b="1" i="1" dirty="0" smtClean="0"/>
              <a:t>7.      Анализ деятельности школьных подразделений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b="1" dirty="0" smtClean="0"/>
              <a:t>типы обследования или контроля</a:t>
            </a:r>
            <a:r>
              <a:rPr lang="ru-RU" dirty="0" smtClean="0"/>
              <a:t> 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i="1" dirty="0" smtClean="0"/>
              <a:t>1.      </a:t>
            </a:r>
            <a:r>
              <a:rPr lang="ru-RU" i="1" u="sng" dirty="0" smtClean="0"/>
              <a:t>Сравнительный характер</a:t>
            </a:r>
            <a:r>
              <a:rPr lang="ru-RU" i="1" dirty="0" smtClean="0"/>
              <a:t>  мониторинга дает возможность  сравнения </a:t>
            </a:r>
            <a:r>
              <a:rPr lang="ru-RU" i="1" dirty="0" err="1" smtClean="0"/>
              <a:t>обученности</a:t>
            </a:r>
            <a:r>
              <a:rPr lang="ru-RU" i="1" dirty="0" smtClean="0"/>
              <a:t> учащихся, групп  и классов.</a:t>
            </a:r>
          </a:p>
          <a:p>
            <a:r>
              <a:rPr lang="ru-RU" i="1" dirty="0" smtClean="0"/>
              <a:t>2.      </a:t>
            </a:r>
            <a:r>
              <a:rPr lang="ru-RU" i="1" u="sng" dirty="0" smtClean="0"/>
              <a:t>Пролонгированный характер</a:t>
            </a:r>
            <a:r>
              <a:rPr lang="ru-RU" i="1" dirty="0" smtClean="0"/>
              <a:t> предусматривает многократный сбор информации в течение достаточно длительного  периода с определенным контингентом учащихся</a:t>
            </a:r>
          </a:p>
          <a:p>
            <a:r>
              <a:rPr lang="ru-RU" i="1" dirty="0" smtClean="0"/>
              <a:t>3.      </a:t>
            </a:r>
            <a:r>
              <a:rPr lang="ru-RU" i="1" u="sng" dirty="0" smtClean="0"/>
              <a:t>Констатирующий характер</a:t>
            </a:r>
            <a:r>
              <a:rPr lang="ru-RU" i="1" dirty="0" smtClean="0"/>
              <a:t> – обследование, направленное главным образом  на выявление  описания состояния знаний учащихся.</a:t>
            </a:r>
          </a:p>
          <a:p>
            <a:r>
              <a:rPr lang="ru-RU" i="1" dirty="0" smtClean="0"/>
              <a:t>4.      </a:t>
            </a:r>
            <a:r>
              <a:rPr lang="ru-RU" i="1" u="sng" dirty="0" smtClean="0"/>
              <a:t>Диагностирующий характер</a:t>
            </a:r>
            <a:r>
              <a:rPr lang="ru-RU" i="1" dirty="0" smtClean="0"/>
              <a:t> – обследование, направленное на установление причин выявленного состояния знаний учащихся.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200" b="1" smtClean="0"/>
              <a:t>типы обследования или контроля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i="1" dirty="0" smtClean="0"/>
          </a:p>
          <a:p>
            <a:r>
              <a:rPr lang="ru-RU" i="1" dirty="0" smtClean="0"/>
              <a:t> 5.      </a:t>
            </a:r>
            <a:r>
              <a:rPr lang="ru-RU" i="1" u="sng" dirty="0" smtClean="0"/>
              <a:t>Прогнозирующий характер</a:t>
            </a:r>
            <a:r>
              <a:rPr lang="ru-RU" i="1" dirty="0" smtClean="0"/>
              <a:t> - обследование, на основании которого можно осуществлять  прогнозирование успешности  обучения учащихся в будущем, исходя из возможностей на данный момент.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2800" smtClean="0"/>
              <a:t>Модель мониторинга как управление профессиональной деятельностью учителя предполагает: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Изучение кадрового состава педагогического коллектива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Учет возрастной категории педагогического коллектива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Характеристика креативности учителей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Динамика творческого развития, профессионального уровня учителей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Сравнительная характеристика профессионального роста учителей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Изучение возможностей учителей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Изучение качества ЗУН по предметам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Изучение характера внутришкольных взаимоотношений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Диагностика педагогического коллектива: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•   анализ результативности внутришкольного контроля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самоанализ педагогической деятельности учителей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изучение затруднений в работе учителей, диагностическая карта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диагностика уровня педагогического сотрудничества в процессе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dirty="0" smtClean="0"/>
              <a:t>Периоды </a:t>
            </a:r>
            <a:r>
              <a:rPr lang="ru-RU" sz="2800" dirty="0"/>
              <a:t>становления профес­сионализма </a:t>
            </a:r>
            <a:r>
              <a:rPr lang="ru-RU" sz="2800" dirty="0" smtClean="0"/>
              <a:t>педагогов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1196752"/>
            <a:ext cx="7609656" cy="5204048"/>
          </a:xfrm>
        </p:spPr>
        <p:txBody>
          <a:bodyPr/>
          <a:lstStyle/>
          <a:p>
            <a:r>
              <a:rPr lang="ru-RU" sz="2800" dirty="0"/>
              <a:t>Первые 5 лет - время адаптации к условиям работы в школе, проис­ходит формирование профессионально-значимых качеств. Учитель открыт вос­приятию нового в себе и в окружении, склонен к </a:t>
            </a:r>
            <a:r>
              <a:rPr lang="ru-RU" sz="2800" dirty="0" err="1"/>
              <a:t>самоизменениям</a:t>
            </a:r>
            <a:r>
              <a:rPr lang="ru-RU" sz="2800" dirty="0"/>
              <a:t>, легче пере­носит ситуацию оценки.</a:t>
            </a:r>
          </a:p>
          <a:p>
            <a:r>
              <a:rPr lang="ru-RU" sz="2800" dirty="0"/>
              <a:t>6-10 лет работы в школе - стабилизация профессиональной дея­тельности, совершенствуются методы и приемы обучения. На этом этапе важно помочь учителю в осмыслении его возможностей и ограничений.</a:t>
            </a:r>
          </a:p>
          <a:p>
            <a:pPr lvl="2">
              <a:lnSpc>
                <a:spcPct val="80000"/>
              </a:lnSpc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381779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dirty="0"/>
              <a:t>Периоды становления профес­сионализма педагогов</a:t>
            </a:r>
            <a:br>
              <a:rPr lang="ru-RU" sz="2800" dirty="0"/>
            </a:br>
            <a:endParaRPr lang="ru-RU" sz="2800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395536" y="1196752"/>
            <a:ext cx="7681664" cy="5204048"/>
          </a:xfrm>
        </p:spPr>
        <p:txBody>
          <a:bodyPr/>
          <a:lstStyle/>
          <a:p>
            <a:r>
              <a:rPr lang="ru-RU" sz="2800" dirty="0"/>
              <a:t>10-15 лет - наступает педагогический кризис, который связан с осознани­ем противоречия между желанием что-то изменить и возможностями.</a:t>
            </a:r>
          </a:p>
          <a:p>
            <a:r>
              <a:rPr lang="ru-RU" sz="2800" dirty="0"/>
              <a:t>16-20 - кризис «середины жизни». Возможно снижение профессио­нализма, но возможно и время расцвета профессиональной деятельности.</a:t>
            </a:r>
          </a:p>
          <a:p>
            <a:r>
              <a:rPr lang="ru-RU" sz="2800" dirty="0"/>
              <a:t>21-25 лет - достижение наиболее высоких результатов в работе, так как имеется возможность посвятить себя профессии.</a:t>
            </a:r>
          </a:p>
        </p:txBody>
      </p:sp>
    </p:spTree>
    <p:extLst>
      <p:ext uri="{BB962C8B-B14F-4D97-AF65-F5344CB8AC3E}">
        <p14:creationId xmlns:p14="http://schemas.microsoft.com/office/powerpoint/2010/main" val="381779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536" y="116632"/>
            <a:ext cx="7692008" cy="1647056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dirty="0"/>
              <a:t>Характеристика показателей уровня </a:t>
            </a:r>
            <a:r>
              <a:rPr lang="ru-RU" sz="2400" b="1" dirty="0" err="1"/>
              <a:t>сформированности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профессиональных компетентностей педагога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1844824"/>
            <a:ext cx="7488832" cy="4536504"/>
          </a:xfrm>
        </p:spPr>
        <p:txBody>
          <a:bodyPr/>
          <a:lstStyle/>
          <a:p>
            <a:r>
              <a:rPr lang="ru-RU" sz="2400" b="1" dirty="0"/>
              <a:t>Критерий: ПРЕДМЕТНАЯ КОМПЕТЕНТНОСТЬ</a:t>
            </a:r>
            <a:endParaRPr lang="ru-RU" sz="2400" dirty="0"/>
          </a:p>
          <a:p>
            <a:endParaRPr lang="ru-RU" sz="2400" b="1" dirty="0" smtClean="0"/>
          </a:p>
          <a:p>
            <a:r>
              <a:rPr lang="ru-RU" sz="2400" b="1" dirty="0" smtClean="0"/>
              <a:t>Критерий</a:t>
            </a:r>
            <a:r>
              <a:rPr lang="ru-RU" sz="2400" b="1" dirty="0"/>
              <a:t>: ПСИХОЛОГИЧЕСКАЯ КОМПЕТЕНТНОСТЬ</a:t>
            </a:r>
            <a:endParaRPr lang="ru-RU" sz="2400" dirty="0"/>
          </a:p>
          <a:p>
            <a:endParaRPr lang="ru-RU" sz="2400" b="1" dirty="0" smtClean="0"/>
          </a:p>
          <a:p>
            <a:r>
              <a:rPr lang="ru-RU" sz="2400" b="1" dirty="0" smtClean="0"/>
              <a:t>Критерий</a:t>
            </a:r>
            <a:r>
              <a:rPr lang="ru-RU" sz="2400" b="1" dirty="0"/>
              <a:t>: ПЕДАГОГИЧЕСКАЯ КОМПЕТЕНТНОСТЬ</a:t>
            </a:r>
            <a:endParaRPr lang="ru-RU" sz="2400" dirty="0"/>
          </a:p>
          <a:p>
            <a:endParaRPr lang="ru-RU" sz="2400" b="1" dirty="0" smtClean="0"/>
          </a:p>
          <a:p>
            <a:r>
              <a:rPr lang="ru-RU" sz="2400" b="1" dirty="0" smtClean="0"/>
              <a:t>Критерий</a:t>
            </a:r>
            <a:r>
              <a:rPr lang="ru-RU" sz="2400" b="1" dirty="0"/>
              <a:t>: МЕТОДИЧЕСКАЯ КОМПЕТЕНТНОСТЬ</a:t>
            </a:r>
            <a:endParaRPr lang="ru-RU" sz="2400" dirty="0"/>
          </a:p>
          <a:p>
            <a:endParaRPr lang="ru-RU" sz="2400" b="1" dirty="0" smtClean="0"/>
          </a:p>
          <a:p>
            <a:r>
              <a:rPr lang="ru-RU" sz="2400" b="1" dirty="0" smtClean="0"/>
              <a:t>Критерий</a:t>
            </a:r>
            <a:r>
              <a:rPr lang="ru-RU" sz="2400" b="1" dirty="0"/>
              <a:t>: ОБЩЕКУЛЬТУРНАЯ И ЭМОЦИОНАЛЬНО-НРАВСТВЕННАЯ КОМПЕТЕНТНОСТЬ</a:t>
            </a:r>
            <a:endParaRPr lang="ru-RU" sz="2400" dirty="0"/>
          </a:p>
          <a:p>
            <a:r>
              <a:rPr lang="ru-RU" sz="2400" b="1" dirty="0"/>
              <a:t> </a:t>
            </a:r>
            <a:endParaRPr lang="ru-RU" sz="2400" dirty="0"/>
          </a:p>
          <a:p>
            <a:pPr>
              <a:lnSpc>
                <a:spcPct val="80000"/>
              </a:lnSpc>
            </a:pP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81779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79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2" name="CustomShape 2"/>
          <p:cNvSpPr>
            <a:spLocks noChangeArrowheads="1"/>
          </p:cNvSpPr>
          <p:nvPr/>
        </p:nvSpPr>
        <p:spPr bwMode="auto">
          <a:xfrm>
            <a:off x="574675" y="847725"/>
            <a:ext cx="75374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90000"/>
              </a:lnSpc>
              <a:buSzPct val="45000"/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</p:txBody>
      </p:sp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0" y="0"/>
            <a:ext cx="8459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Отличие менеджера от управленца традиционной системы (по Быковой В.Г.)</a:t>
            </a:r>
          </a:p>
        </p:txBody>
      </p:sp>
      <p:graphicFrame>
        <p:nvGraphicFramePr>
          <p:cNvPr id="15382" name="Group 22"/>
          <p:cNvGraphicFramePr>
            <a:graphicFrameLocks noGrp="1"/>
          </p:cNvGraphicFramePr>
          <p:nvPr/>
        </p:nvGraphicFramePr>
        <p:xfrm>
          <a:off x="201613" y="527050"/>
          <a:ext cx="8016875" cy="6191252"/>
        </p:xfrm>
        <a:graphic>
          <a:graphicData uri="http://schemas.openxmlformats.org/drawingml/2006/table">
            <a:tbl>
              <a:tblPr/>
              <a:tblGrid>
                <a:gridCol w="4008437"/>
                <a:gridCol w="4008438"/>
              </a:tblGrid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Управленец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Менеджер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05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Как можно больше делает сам: принимает решения и сам их исполняет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1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Arial" charset="0"/>
                          <a:cs typeface="Arial" charset="0"/>
                        </a:rPr>
                        <a:t>1.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Организует труд другим путем: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принятия коллективных решений;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создание условий для творческого развития и самореализации личности;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кооперативного сотрудничества на основе побудительных стимулов и выявления неиспользованных резервов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1D7"/>
                    </a:solidFill>
                  </a:tcPr>
                </a:tc>
              </a:tr>
              <a:tr h="154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Управленцы часто присваивают себе труд других, лишая их стимула к развитию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Arial" charset="0"/>
                          <a:cs typeface="Arial" charset="0"/>
                        </a:rPr>
                        <a:t>2.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приводят к успехам других, используя их опыт и знания, стимулируя их труд различными методами, беря на себя ответственность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0EC"/>
                    </a:solidFill>
                  </a:tcPr>
                </a:tc>
              </a:tr>
              <a:tr h="154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Главным критерием оценки деятельности управленца является обязательное выполнение плановых показателей (количественных)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1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Arial" charset="0"/>
                          <a:cs typeface="Arial" charset="0"/>
                        </a:rPr>
                        <a:t>3.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Обязательным критерием является качественный результат, развитие всех подсистем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1D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6" name="CustomShape 2"/>
          <p:cNvSpPr>
            <a:spLocks noChangeArrowheads="1"/>
          </p:cNvSpPr>
          <p:nvPr/>
        </p:nvSpPr>
        <p:spPr bwMode="auto">
          <a:xfrm>
            <a:off x="574675" y="847725"/>
            <a:ext cx="75374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90000"/>
              </a:lnSpc>
              <a:buSzPct val="45000"/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</p:txBody>
      </p:sp>
      <p:sp>
        <p:nvSpPr>
          <p:cNvPr id="16387" name="Прямоугольник 1"/>
          <p:cNvSpPr>
            <a:spLocks noChangeArrowheads="1"/>
          </p:cNvSpPr>
          <p:nvPr/>
        </p:nvSpPr>
        <p:spPr bwMode="auto">
          <a:xfrm>
            <a:off x="457200" y="115888"/>
            <a:ext cx="7761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Отличие менеджера от управленца традиционной системы (по Быковой В.Г.)</a:t>
            </a:r>
          </a:p>
        </p:txBody>
      </p:sp>
      <p:graphicFrame>
        <p:nvGraphicFramePr>
          <p:cNvPr id="16411" name="Group 27"/>
          <p:cNvGraphicFramePr>
            <a:graphicFrameLocks noGrp="1"/>
          </p:cNvGraphicFramePr>
          <p:nvPr/>
        </p:nvGraphicFramePr>
        <p:xfrm>
          <a:off x="0" y="1196975"/>
          <a:ext cx="8748713" cy="4811078"/>
        </p:xfrm>
        <a:graphic>
          <a:graphicData uri="http://schemas.openxmlformats.org/drawingml/2006/table">
            <a:tbl>
              <a:tblPr/>
              <a:tblGrid>
                <a:gridCol w="4375150"/>
                <a:gridCol w="4373563"/>
              </a:tblGrid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Управленец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Менеджер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73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4.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Управленец не терпит плюрализма мнений, альтернативных решений. Он сторонник регламентированных действий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1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Arial" charset="0"/>
                          <a:cs typeface="Arial" charset="0"/>
                        </a:rPr>
                        <a:t>4.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Менеджер — это новатор, творец, который сочетает свободу действий с организованностью и альтернативой выбора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1D7"/>
                    </a:solidFill>
                  </a:tcPr>
                </a:tc>
              </a:tr>
              <a:tr h="180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5.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Использует административно- командные и экономические методы воздействия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Arial" charset="0"/>
                          <a:cs typeface="Arial" charset="0"/>
                        </a:rPr>
                        <a:t>5.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2B2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Стремится управлять, используя различный арсенал методов для достижения оптимальных результатов при наименьших затратах сил, средств, времени 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0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0" name="CustomShape 2"/>
          <p:cNvSpPr>
            <a:spLocks noChangeArrowheads="1"/>
          </p:cNvSpPr>
          <p:nvPr/>
        </p:nvSpPr>
        <p:spPr bwMode="auto">
          <a:xfrm>
            <a:off x="574675" y="847725"/>
            <a:ext cx="75374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90000"/>
              </a:lnSpc>
              <a:buSzPct val="45000"/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</p:txBody>
      </p:sp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457200" y="115888"/>
            <a:ext cx="7761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Отличие менеджера от управленца традиционной системы (по Быковой В.Г.)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3033"/>
              </p:ext>
            </p:extLst>
          </p:nvPr>
        </p:nvGraphicFramePr>
        <p:xfrm>
          <a:off x="201613" y="527050"/>
          <a:ext cx="8016552" cy="5520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8276"/>
                <a:gridCol w="4008276"/>
              </a:tblGrid>
              <a:tr h="490895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Управленец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Менеджер</a:t>
                      </a:r>
                      <a:endParaRPr lang="ru-RU" dirty="0"/>
                    </a:p>
                  </a:txBody>
                  <a:tcPr/>
                </a:tc>
              </a:tr>
              <a:tr h="1547662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Традиционное управление реализуется на уровне: 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постановки и проблем;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ресурсного обеспечения;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контроля конечных результатов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Создает систему, формирует новый порядок, используя язык конструктивного действия: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помогает диагностировать, используя достижения положительного опыта;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формирует цели и конкретные задачи в каждой группе проблем;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коллегиально определяет эффективные пути решения;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создает творческие группы и необходимые условия для решения проблем;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обеспечивает необходимый информацией, координируя работу;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устанавливает коллегиально критерии оценки конечных результатов</a:t>
                      </a:r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ru-RU" sz="2800" b="1" dirty="0">
                <a:latin typeface="Calibri" pitchFamily="34" charset="0"/>
              </a:rPr>
              <a:t>Мониторинг профессиональной компетентности педагогов</a:t>
            </a:r>
          </a:p>
          <a:p>
            <a:endParaRPr lang="en-US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18434" name="CustomShape 2"/>
          <p:cNvSpPr>
            <a:spLocks noChangeArrowheads="1"/>
          </p:cNvSpPr>
          <p:nvPr/>
        </p:nvSpPr>
        <p:spPr bwMode="auto">
          <a:xfrm>
            <a:off x="563563" y="1079500"/>
            <a:ext cx="7535862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5" name="Прямоугольник 1"/>
          <p:cNvSpPr>
            <a:spLocks noChangeArrowheads="1"/>
          </p:cNvSpPr>
          <p:nvPr/>
        </p:nvSpPr>
        <p:spPr bwMode="auto">
          <a:xfrm>
            <a:off x="323850" y="1628775"/>
            <a:ext cx="76327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Виды диагностик:</a:t>
            </a:r>
          </a:p>
          <a:p>
            <a:r>
              <a:rPr lang="ru-RU" sz="3200" b="1" dirty="0">
                <a:latin typeface="Calibri" pitchFamily="34" charset="0"/>
              </a:rPr>
              <a:t>психологические, </a:t>
            </a:r>
          </a:p>
          <a:p>
            <a:r>
              <a:rPr lang="ru-RU" sz="3200" b="1" dirty="0">
                <a:latin typeface="Calibri" pitchFamily="34" charset="0"/>
              </a:rPr>
              <a:t>педагогические, </a:t>
            </a:r>
          </a:p>
          <a:p>
            <a:r>
              <a:rPr lang="ru-RU" sz="3200" b="1" dirty="0">
                <a:latin typeface="Calibri" pitchFamily="34" charset="0"/>
              </a:rPr>
              <a:t>Методические: тесты, кейсы, личностные опросники, анкетирование.</a:t>
            </a:r>
          </a:p>
          <a:p>
            <a:r>
              <a:rPr lang="ru-RU" sz="3200" b="1" dirty="0">
                <a:latin typeface="Calibri" pitchFamily="34" charset="0"/>
              </a:rPr>
              <a:t> Результаты оценивания  (по уровням)</a:t>
            </a:r>
          </a:p>
          <a:p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ru-RU" sz="4600" dirty="0">
                <a:solidFill>
                  <a:srgbClr val="675E47"/>
                </a:solidFill>
                <a:latin typeface="Cambria" pitchFamily="18" charset="0"/>
              </a:rPr>
              <a:t>Цели мониторинга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9458" name="CustomShape 2"/>
          <p:cNvSpPr>
            <a:spLocks noChangeArrowheads="1"/>
          </p:cNvSpPr>
          <p:nvPr/>
        </p:nvSpPr>
        <p:spPr bwMode="auto">
          <a:xfrm>
            <a:off x="563563" y="1079500"/>
            <a:ext cx="7535862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90000"/>
              </a:lnSpc>
              <a:buSzPct val="45000"/>
              <a:buFont typeface="Arial" charset="0"/>
              <a:buChar char="•"/>
            </a:pPr>
            <a:r>
              <a:rPr lang="ru-RU" sz="2000" dirty="0">
                <a:solidFill>
                  <a:srgbClr val="2F2B20"/>
                </a:solidFill>
                <a:latin typeface="Calibri" pitchFamily="34" charset="0"/>
              </a:rPr>
              <a:t> </a:t>
            </a:r>
            <a:r>
              <a:rPr lang="ru-RU" sz="2800" dirty="0">
                <a:solidFill>
                  <a:srgbClr val="2F2B20"/>
                </a:solidFill>
                <a:latin typeface="Calibri" pitchFamily="34" charset="0"/>
              </a:rPr>
              <a:t>оказание информационной поддержки  методической службы; </a:t>
            </a:r>
            <a:endParaRPr lang="ru-RU" dirty="0">
              <a:latin typeface="Calibri" pitchFamily="34" charset="0"/>
            </a:endParaRPr>
          </a:p>
          <a:p>
            <a:pPr>
              <a:lnSpc>
                <a:spcPct val="90000"/>
              </a:lnSpc>
              <a:buSzPct val="45000"/>
              <a:buFont typeface="Arial" charset="0"/>
              <a:buChar char="•"/>
            </a:pPr>
            <a:r>
              <a:rPr lang="ru-RU" sz="2800" dirty="0">
                <a:solidFill>
                  <a:srgbClr val="2F2B20"/>
                </a:solidFill>
                <a:latin typeface="Calibri" pitchFamily="34" charset="0"/>
              </a:rPr>
              <a:t>обеспечение  членов методического совета  актуальной, полной, достоверной и регулярно обновляемой информацией об изменениях  уровня профессиональной подготовленности и компетентности педагогов, условий,  процессов и результатов их педагогической деятельности;</a:t>
            </a:r>
            <a:endParaRPr lang="ru-RU" dirty="0">
              <a:latin typeface="Calibri" pitchFamily="34" charset="0"/>
            </a:endParaRPr>
          </a:p>
          <a:p>
            <a:pPr>
              <a:lnSpc>
                <a:spcPct val="90000"/>
              </a:lnSpc>
              <a:buSzPct val="45000"/>
              <a:buFont typeface="Arial" charset="0"/>
              <a:buChar char="•"/>
            </a:pPr>
            <a:r>
              <a:rPr lang="ru-RU" sz="2800" dirty="0">
                <a:solidFill>
                  <a:srgbClr val="2F2B20"/>
                </a:solidFill>
                <a:latin typeface="Calibri" pitchFamily="34" charset="0"/>
              </a:rPr>
              <a:t> в целях формирования информационной базы, необходимой для анализа и прогноза профессионального роста педагогов. 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ustomShape 1"/>
          <p:cNvSpPr>
            <a:spLocks noChangeArrowheads="1"/>
          </p:cNvSpPr>
          <p:nvPr/>
        </p:nvSpPr>
        <p:spPr bwMode="auto">
          <a:xfrm>
            <a:off x="323850" y="333375"/>
            <a:ext cx="7991475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ru-RU" sz="4000" b="1" dirty="0">
                <a:solidFill>
                  <a:srgbClr val="675E47"/>
                </a:solidFill>
                <a:latin typeface="Cambria" pitchFamily="18" charset="0"/>
              </a:rPr>
              <a:t>Основными задачами являются: 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482" name="CustomShape 2"/>
          <p:cNvSpPr>
            <a:spLocks noChangeArrowheads="1"/>
          </p:cNvSpPr>
          <p:nvPr/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buFont typeface="Arial" charset="0"/>
              <a:buChar char="•"/>
            </a:pPr>
            <a:r>
              <a:rPr lang="ru-RU" sz="3200" dirty="0">
                <a:solidFill>
                  <a:srgbClr val="2F2B20"/>
                </a:solidFill>
                <a:latin typeface="Calibri" pitchFamily="34" charset="0"/>
              </a:rPr>
              <a:t>  создание программных  информационных баз по отслеживанию процессов и результатов педагогической деятельности учреждения </a:t>
            </a:r>
            <a:endParaRPr lang="ru-RU" dirty="0">
              <a:latin typeface="Calibri" pitchFamily="34" charset="0"/>
            </a:endParaRPr>
          </a:p>
          <a:p>
            <a:pPr>
              <a:buSzPct val="45000"/>
              <a:buFont typeface="Arial" charset="0"/>
              <a:buChar char="•"/>
            </a:pPr>
            <a:r>
              <a:rPr lang="ru-RU" sz="3200" dirty="0">
                <a:solidFill>
                  <a:srgbClr val="2F2B20"/>
                </a:solidFill>
                <a:latin typeface="Calibri" pitchFamily="34" charset="0"/>
              </a:rPr>
              <a:t>  формирование информационной культуры педагогов  учреждения </a:t>
            </a:r>
            <a:endParaRPr lang="ru-RU" dirty="0">
              <a:latin typeface="Calibri" pitchFamily="34" charset="0"/>
            </a:endParaRPr>
          </a:p>
          <a:p>
            <a:pPr>
              <a:buSzPct val="45000"/>
              <a:buFont typeface="Arial" charset="0"/>
              <a:buChar char="•"/>
            </a:pPr>
            <a:r>
              <a:rPr lang="ru-RU" sz="3200" dirty="0">
                <a:solidFill>
                  <a:srgbClr val="2F2B20"/>
                </a:solidFill>
                <a:latin typeface="Calibri" pitchFamily="34" charset="0"/>
              </a:rPr>
              <a:t>   экспертиза профессиональной компетентности педагогических кадров,  их профессиональных затруднений 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ru-RU" sz="3600" b="1" dirty="0">
                <a:solidFill>
                  <a:srgbClr val="675E47"/>
                </a:solidFill>
                <a:latin typeface="Cambria" pitchFamily="18" charset="0"/>
              </a:rPr>
              <a:t>Правовое обеспечение мониторинга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1506" name="CustomShape 2"/>
          <p:cNvSpPr>
            <a:spLocks noChangeArrowheads="1"/>
          </p:cNvSpPr>
          <p:nvPr/>
        </p:nvSpPr>
        <p:spPr bwMode="auto">
          <a:xfrm>
            <a:off x="431800" y="1446362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ru-RU" sz="3600" b="1" i="1" dirty="0">
                <a:solidFill>
                  <a:srgbClr val="2F2B20"/>
                </a:solidFill>
                <a:latin typeface="Calibri" pitchFamily="34" charset="0"/>
              </a:rPr>
              <a:t>Положение о  мониторинге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r>
              <a:rPr lang="ru-RU" sz="3600" b="1" i="1" dirty="0">
                <a:solidFill>
                  <a:srgbClr val="2F2B20"/>
                </a:solidFill>
                <a:latin typeface="Calibri" pitchFamily="34" charset="0"/>
              </a:rPr>
              <a:t>Положение о диагностировании</a:t>
            </a:r>
            <a:endParaRPr lang="ru-RU" dirty="0">
              <a:latin typeface="Calibri" pitchFamily="34" charset="0"/>
            </a:endParaRPr>
          </a:p>
          <a:p>
            <a:pPr algn="just">
              <a:buSzPct val="45000"/>
              <a:buFont typeface="Arial" charset="0"/>
              <a:buChar char="•"/>
            </a:pPr>
            <a:r>
              <a:rPr lang="ru-RU" sz="3600" b="1" i="1" dirty="0">
                <a:solidFill>
                  <a:srgbClr val="2F2B20"/>
                </a:solidFill>
                <a:latin typeface="Calibri" pitchFamily="34" charset="0"/>
              </a:rPr>
              <a:t> образовательного процесса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pPr>
              <a:buSzPct val="45000"/>
              <a:buFont typeface="Arial" charset="0"/>
              <a:buChar char="•"/>
            </a:pPr>
            <a:r>
              <a:rPr lang="ru-RU" sz="3600" b="1" i="1" dirty="0">
                <a:solidFill>
                  <a:srgbClr val="2F2B20"/>
                </a:solidFill>
                <a:latin typeface="Calibri" pitchFamily="34" charset="0"/>
              </a:rPr>
              <a:t>Программа информационно-аналитической деятельности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CustomShape 1"/>
          <p:cNvSpPr>
            <a:spLocks noChangeArrowheads="1"/>
          </p:cNvSpPr>
          <p:nvPr/>
        </p:nvSpPr>
        <p:spPr bwMode="auto">
          <a:xfrm>
            <a:off x="4572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ru-RU" sz="2000" b="1" dirty="0">
                <a:solidFill>
                  <a:srgbClr val="675E47"/>
                </a:solidFill>
                <a:latin typeface="Cambria" pitchFamily="18" charset="0"/>
              </a:rPr>
              <a:t>В ходе проведения мониторинга реализуются следующие управленческие функции: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2530" name="CustomShape 2"/>
          <p:cNvSpPr>
            <a:spLocks noChangeArrowheads="1"/>
          </p:cNvSpPr>
          <p:nvPr/>
        </p:nvSpPr>
        <p:spPr bwMode="auto">
          <a:xfrm>
            <a:off x="468313" y="1268413"/>
            <a:ext cx="7608887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200" b="1" dirty="0">
                <a:solidFill>
                  <a:srgbClr val="2F2B20"/>
                </a:solidFill>
                <a:latin typeface="Calibri" pitchFamily="34" charset="0"/>
              </a:rPr>
              <a:t>  Прогностическая </a:t>
            </a:r>
            <a:r>
              <a:rPr lang="ru-RU" sz="2200" dirty="0">
                <a:solidFill>
                  <a:srgbClr val="2F2B20"/>
                </a:solidFill>
                <a:latin typeface="Calibri" pitchFamily="34" charset="0"/>
              </a:rPr>
              <a:t>– прогноз возможностей, изменений в воспитании, </a:t>
            </a:r>
            <a:r>
              <a:rPr lang="ru-RU" sz="2200" dirty="0" err="1">
                <a:solidFill>
                  <a:srgbClr val="2F2B20"/>
                </a:solidFill>
                <a:latin typeface="Calibri" pitchFamily="34" charset="0"/>
              </a:rPr>
              <a:t>обученности</a:t>
            </a:r>
            <a:r>
              <a:rPr lang="ru-RU" sz="2200" dirty="0">
                <a:solidFill>
                  <a:srgbClr val="2F2B20"/>
                </a:solidFill>
                <a:latin typeface="Calibri" pitchFamily="34" charset="0"/>
              </a:rPr>
              <a:t>, социально-психологическом развитии для проектирования оптимального хода развития образовательного процесса, предупреждение возможности перерастания незначительных отклонений в определенную запущенность.  </a:t>
            </a:r>
            <a:endParaRPr lang="ru-RU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200" b="1" dirty="0">
                <a:solidFill>
                  <a:srgbClr val="2F2B20"/>
                </a:solidFill>
                <a:latin typeface="Calibri" pitchFamily="34" charset="0"/>
              </a:rPr>
              <a:t>   Диагностическая</a:t>
            </a:r>
            <a:r>
              <a:rPr lang="ru-RU" sz="2200" dirty="0">
                <a:solidFill>
                  <a:srgbClr val="2F2B20"/>
                </a:solidFill>
                <a:latin typeface="Calibri" pitchFamily="34" charset="0"/>
              </a:rPr>
              <a:t> – психолого-педагогическое изучение </a:t>
            </a:r>
            <a:r>
              <a:rPr lang="ru-RU" sz="2200" dirty="0" err="1">
                <a:solidFill>
                  <a:srgbClr val="2F2B20"/>
                </a:solidFill>
                <a:latin typeface="Calibri" pitchFamily="34" charset="0"/>
              </a:rPr>
              <a:t>обученности</a:t>
            </a:r>
            <a:r>
              <a:rPr lang="ru-RU" sz="2200" dirty="0">
                <a:solidFill>
                  <a:srgbClr val="2F2B20"/>
                </a:solidFill>
                <a:latin typeface="Calibri" pitchFamily="34" charset="0"/>
              </a:rPr>
              <a:t>, воспитанности и социально-психологической развитости ребенка, уровня профессиональной компетентности педагога, руководителя образовательного учреждения.</a:t>
            </a:r>
            <a:endParaRPr lang="ru-RU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200" b="1" dirty="0">
                <a:solidFill>
                  <a:srgbClr val="2F2B20"/>
                </a:solidFill>
                <a:latin typeface="Calibri" pitchFamily="34" charset="0"/>
              </a:rPr>
              <a:t>   Оценочная</a:t>
            </a:r>
            <a:r>
              <a:rPr lang="ru-RU" sz="2200" dirty="0">
                <a:solidFill>
                  <a:srgbClr val="2F2B20"/>
                </a:solidFill>
                <a:latin typeface="Calibri" pitchFamily="34" charset="0"/>
              </a:rPr>
              <a:t> – количественно-качественная оценка деятельности администрации образовательного учреждения, каждого педагога, каждого ребенка, а также оценка образовательных процессов и условий.</a:t>
            </a:r>
            <a:endParaRPr lang="ru-RU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45000"/>
              <a:buFont typeface="Arial" charset="0"/>
              <a:buChar char="•"/>
            </a:pPr>
            <a:r>
              <a:rPr lang="ru-RU" sz="2200" b="1" dirty="0">
                <a:solidFill>
                  <a:srgbClr val="2F2B20"/>
                </a:solidFill>
                <a:latin typeface="Calibri" pitchFamily="34" charset="0"/>
              </a:rPr>
              <a:t>    Коррекционная</a:t>
            </a:r>
            <a:r>
              <a:rPr lang="ru-RU" sz="2200" dirty="0">
                <a:solidFill>
                  <a:srgbClr val="2F2B20"/>
                </a:solidFill>
                <a:latin typeface="Calibri" pitchFamily="34" charset="0"/>
              </a:rPr>
              <a:t> – оценка возможностей дидактической коррекции учебно-воспитательного процесса и психолого-педагогической коррекции собственной активности учителя через саморазвитие.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582</TotalTime>
  <Words>892</Words>
  <Application>Microsoft Office PowerPoint</Application>
  <PresentationFormat>Экран (4:3)</PresentationFormat>
  <Paragraphs>119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Педагогический мониторинг – инструмент управления учебно-воспитательным процессом.  </vt:lpstr>
      <vt:lpstr>типы обследования или контроля </vt:lpstr>
      <vt:lpstr>типы обследования или контроля</vt:lpstr>
      <vt:lpstr>Модель мониторинга как управление профессиональной деятельностью учителя предполагает:</vt:lpstr>
      <vt:lpstr>Периоды становления профес­сионализма педагогов </vt:lpstr>
      <vt:lpstr>Периоды становления профес­сионализма педагогов </vt:lpstr>
      <vt:lpstr>Характеристика показателей уровня сформированности профессиональных компетентностей педагога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19</cp:revision>
  <cp:lastPrinted>2016-02-19T09:27:02Z</cp:lastPrinted>
  <dcterms:created xsi:type="dcterms:W3CDTF">2016-02-18T06:11:11Z</dcterms:created>
  <dcterms:modified xsi:type="dcterms:W3CDTF">2016-02-20T05:42:18Z</dcterms:modified>
</cp:coreProperties>
</file>